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64" r:id="rId3"/>
    <p:sldId id="265" r:id="rId4"/>
    <p:sldId id="266" r:id="rId5"/>
    <p:sldId id="268" r:id="rId6"/>
    <p:sldId id="267" r:id="rId7"/>
    <p:sldId id="271" r:id="rId8"/>
    <p:sldId id="272" r:id="rId9"/>
    <p:sldId id="275" r:id="rId10"/>
    <p:sldId id="296" r:id="rId11"/>
    <p:sldId id="273" r:id="rId12"/>
    <p:sldId id="276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78" r:id="rId21"/>
    <p:sldId id="274" r:id="rId22"/>
    <p:sldId id="286" r:id="rId23"/>
    <p:sldId id="287" r:id="rId24"/>
    <p:sldId id="288" r:id="rId25"/>
    <p:sldId id="292" r:id="rId26"/>
    <p:sldId id="291" r:id="rId27"/>
    <p:sldId id="289" r:id="rId28"/>
    <p:sldId id="293" r:id="rId29"/>
    <p:sldId id="294" r:id="rId30"/>
    <p:sldId id="295" r:id="rId31"/>
    <p:sldId id="297" r:id="rId32"/>
    <p:sldId id="269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699" autoAdjust="0"/>
  </p:normalViewPr>
  <p:slideViewPr>
    <p:cSldViewPr snapToGrid="0" showGuides="1">
      <p:cViewPr varScale="1">
        <p:scale>
          <a:sx n="73" d="100"/>
          <a:sy n="73" d="100"/>
        </p:scale>
        <p:origin x="954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81A67-A27B-4083-940C-241E42A8E89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0D86D-1409-43B0-8811-9A559436D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потока есть </a:t>
            </a:r>
            <a:r>
              <a:rPr lang="en-US" dirty="0"/>
              <a:t>id. </a:t>
            </a:r>
            <a:r>
              <a:rPr lang="ru-RU" dirty="0"/>
              <a:t>Его можно получить у потока, вызвав метод </a:t>
            </a:r>
            <a:r>
              <a:rPr lang="en-US" dirty="0" err="1"/>
              <a:t>get_id</a:t>
            </a:r>
            <a:r>
              <a:rPr lang="en-US" dirty="0"/>
              <a:t>.</a:t>
            </a:r>
          </a:p>
          <a:p>
            <a:r>
              <a:rPr lang="ru-RU" dirty="0"/>
              <a:t>Если с объектом потока не связан поток, то вернётся сконструированное по умолчанию значение</a:t>
            </a:r>
          </a:p>
          <a:p>
            <a:r>
              <a:rPr lang="ru-RU" dirty="0"/>
              <a:t>Также можно вызвать функцию </a:t>
            </a:r>
            <a:r>
              <a:rPr lang="en-US" dirty="0"/>
              <a:t>std::</a:t>
            </a:r>
            <a:r>
              <a:rPr lang="en-US" dirty="0" err="1"/>
              <a:t>this_thread</a:t>
            </a:r>
            <a:r>
              <a:rPr lang="en-US" dirty="0"/>
              <a:t>::</a:t>
            </a:r>
            <a:r>
              <a:rPr lang="en-US" dirty="0" err="1"/>
              <a:t>get_id</a:t>
            </a:r>
            <a:r>
              <a:rPr lang="en-US" dirty="0"/>
              <a:t> </a:t>
            </a:r>
            <a:r>
              <a:rPr lang="ru-RU" dirty="0"/>
              <a:t>для получения</a:t>
            </a:r>
            <a:r>
              <a:rPr lang="en-US" dirty="0"/>
              <a:t> id </a:t>
            </a:r>
            <a:r>
              <a:rPr lang="ru-RU" dirty="0"/>
              <a:t>вызывающего потока.</a:t>
            </a:r>
          </a:p>
          <a:p>
            <a:r>
              <a:rPr lang="en-US" dirty="0"/>
              <a:t>Id </a:t>
            </a:r>
            <a:r>
              <a:rPr lang="ru-RU" dirty="0"/>
              <a:t>можно сравнивать, копировать и вычислять их </a:t>
            </a:r>
            <a:r>
              <a:rPr lang="ru-RU" dirty="0" err="1"/>
              <a:t>хеши</a:t>
            </a:r>
            <a:endParaRPr lang="ru-RU" dirty="0"/>
          </a:p>
          <a:p>
            <a:endParaRPr lang="ru-RU" dirty="0"/>
          </a:p>
          <a:p>
            <a:r>
              <a:rPr lang="en-US" dirty="0"/>
              <a:t>Id </a:t>
            </a:r>
            <a:r>
              <a:rPr lang="ru-RU" dirty="0"/>
              <a:t>потока можно использовать для того, чтобы отличить один поток от другого. После того, как поток завершил свою работу, его </a:t>
            </a:r>
            <a:r>
              <a:rPr lang="en-US" dirty="0"/>
              <a:t>id </a:t>
            </a:r>
            <a:r>
              <a:rPr lang="ru-RU" dirty="0"/>
              <a:t>становится непригодным для использования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9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34B-A6AF-65FD-E801-6AA58D9D7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2731D-7764-B810-4DE6-EFEC6FF6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64FF-4361-8A20-8632-A7357C4E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59B1-BCF5-E9E4-5DC1-A0E7FB3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8E0-C2F7-7889-A85C-AEB7F30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C5DC-6526-8DE1-FD88-D04D3339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DF879-56A4-E5E8-0C9C-6B1CFBAB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286-1207-DBA2-EA14-1A5B1DF4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58-DE4D-21AA-7FBF-5E6395FA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1BC4-3E61-F68B-63AA-A46453E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935F9-8F87-75E1-FD10-0D2519C7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6B2D0-EDCD-04ED-374A-DD406C0D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1ED0-C0A0-A33C-BF28-ACF1E442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E4BA-3647-8657-5F57-15CEC51B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67EA-5E3D-41B7-F8BB-EF7B5CD4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8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129-36EC-F59A-E517-4AE8C0F4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90D9-C1D5-53E2-6F3E-B5D41EE9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264F9-DAD5-4879-8AB1-37BF95F4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5842-F7DB-7A7D-1C0E-AFFCBC86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319B0-0BDE-6FEA-C9CE-9D47CC28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6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7F7-76ED-7011-F138-E869A524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DBCF-9801-0CD0-80D6-3F447D74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A715-0CC9-5B9C-18CF-61BDF80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B509-CF39-AD98-5B9F-6F587A46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C96F-9DB3-A7C7-7684-A6D19B1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2573-6F50-BDB4-D64E-0EA61F6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47B1-2CE0-DD8E-6AA7-1D71BCB16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AA8E-0111-1C0D-1995-BAF9D0B4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EFB7E-2F96-B516-E4C4-FE880B92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C964-F35F-1C34-CFF5-6D2BE76B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7BFC-C04F-FDE7-1C5E-0E27EDE8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093F-8967-AE7C-5F1B-469F7B5F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41410-333F-199D-FAEF-B7E8E2241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F0024-0881-46A2-51B7-982D4F4C5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2088-D942-59C3-B01C-15738ADE2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CCBFD-239F-B16A-FB41-D184A8113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BE7A7-F321-1F82-486C-84015955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27A04-391E-89F7-BFFA-811FB328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36C0C-4462-0CE6-C0CF-4B724D6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ED1-E045-5879-2239-6CF5C404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1E778-7F1D-EF5E-EEF7-4818E0F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EFE2F-792D-2D06-A5D4-438C959A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6091-370F-F4E1-14F0-848B8256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E108-E833-D2C8-21FA-F53422A3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E8860-D7FB-EA40-D280-809C91D7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19E-EFDA-81ED-A397-CE586F6E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4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6CAE-1701-A719-EA99-F0D91409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1DDF-3F4C-05B6-8145-DFEF2AE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4061A-05F1-3202-44CE-A30ED63A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C9E7-259F-EDF3-0908-D55526AF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5CC9-295B-0269-3314-C3F56891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4882-B6A9-A334-945F-1BDAECC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331C-EF23-165A-DB9E-C64FAC3B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F2B43-92D8-9B53-B80B-07CF8E5D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B1E2-8C85-BB65-94AD-57DDF6A8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A67C-F130-FC8C-ECA4-4DFCAFD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FFBD6-94D0-F263-A675-E4CD7038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2E05-13C4-BD37-B083-A3EF5E25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A1EC3-25D6-57CE-99DC-2AF2BC12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670-12C1-CE1C-0CAB-31FB9C087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7D7-5848-8CBF-CFD1-3BE99CFC6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95F23-F574-4C00-9B25-D94C8E69B06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12AB-B38C-C36A-1C31-960B8BDAC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6F2E-FB57-0F30-5944-4E9F97F9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thread/thread/hardware_concurrenc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odbolt.org/z/xh86K59rq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odbolt.org/z/xP4MqKoWT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odbolt.org/z/873bvT5Y6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</a:t>
            </a:r>
            <a:r>
              <a:rPr lang="en-US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 </a:t>
            </a:r>
            <a:r>
              <a:rPr lang="en-US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CFA1-5647-9669-8E04-BB2013E4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</a:t>
            </a:r>
            <a:r>
              <a:rPr lang="en-US" dirty="0"/>
              <a:t>id </a:t>
            </a:r>
            <a:r>
              <a:rPr lang="ru-RU" dirty="0"/>
              <a:t>потока (</a:t>
            </a:r>
            <a:r>
              <a:rPr lang="en-US" dirty="0"/>
              <a:t>std::thread::id)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D57C5-5891-F517-D4CB-57A4BF02B21A}"/>
              </a:ext>
            </a:extLst>
          </p:cNvPr>
          <p:cNvSpPr txBox="1"/>
          <p:nvPr/>
        </p:nvSpPr>
        <p:spPr>
          <a:xfrm>
            <a:off x="838200" y="1510301"/>
            <a:ext cx="10925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"This thread id: 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this_thread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get_id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3B3B3B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"In 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thread. Id is 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this_thread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get_id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 };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thread id: 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bgThread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get_id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bgThread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"After join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thread id: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bgThread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C09AF-CA99-8EB5-4466-05415D498F60}"/>
              </a:ext>
            </a:extLst>
          </p:cNvPr>
          <p:cNvSpPr/>
          <p:nvPr/>
        </p:nvSpPr>
        <p:spPr>
          <a:xfrm>
            <a:off x="6493267" y="5157627"/>
            <a:ext cx="4860533" cy="151030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This thread id: 25384</a:t>
            </a:r>
          </a:p>
          <a:p>
            <a:r>
              <a:rPr lang="en-US" dirty="0" err="1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Bg</a:t>
            </a:r>
            <a:r>
              <a:rPr lang="en-US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thread id: 31280</a:t>
            </a:r>
          </a:p>
          <a:p>
            <a:r>
              <a:rPr lang="en-US" dirty="0">
                <a:solidFill>
                  <a:srgbClr val="00206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In </a:t>
            </a:r>
            <a:r>
              <a:rPr lang="en-US" dirty="0" err="1">
                <a:solidFill>
                  <a:srgbClr val="00206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bg</a:t>
            </a:r>
            <a:r>
              <a:rPr lang="en-US" dirty="0">
                <a:solidFill>
                  <a:srgbClr val="00206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thread. Id is 31280</a:t>
            </a:r>
          </a:p>
          <a:p>
            <a:r>
              <a:rPr lang="en-US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After join </a:t>
            </a:r>
            <a:r>
              <a:rPr lang="en-US" dirty="0" err="1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bg</a:t>
            </a:r>
            <a:r>
              <a:rPr lang="en-US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thread id: 0</a:t>
            </a:r>
          </a:p>
        </p:txBody>
      </p:sp>
    </p:spTree>
    <p:extLst>
      <p:ext uri="{BB962C8B-B14F-4D97-AF65-F5344CB8AC3E}">
        <p14:creationId xmlns:p14="http://schemas.microsoft.com/office/powerpoint/2010/main" val="104304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D7FE-C1F5-6934-9BC8-EFFD93408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 </a:t>
            </a:r>
            <a:r>
              <a:rPr lang="ru-RU" dirty="0"/>
              <a:t>при обращении к висячей ссылке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43E3D-E293-CB49-13FD-1CD5637C94B5}"/>
              </a:ext>
            </a:extLst>
          </p:cNvPr>
          <p:cNvSpPr txBox="1"/>
          <p:nvPr/>
        </p:nvSpPr>
        <p:spPr>
          <a:xfrm>
            <a:off x="838200" y="1690688"/>
            <a:ext cx="11353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выходе из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main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m_dataRef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ссылаться на разрушенную переменную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84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EEC2-042E-5CD5-36B7-37A649B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параметров в функцию потока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ACDF8-9BA5-3ED1-3B83-DEC2E065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Функция потока может принимать аргументы</a:t>
            </a:r>
          </a:p>
          <a:p>
            <a:r>
              <a:rPr lang="ru-RU" dirty="0"/>
              <a:t>Это аргументы передаются в функцию через параметры конструктора потока</a:t>
            </a:r>
          </a:p>
          <a:p>
            <a:pPr lvl="1"/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</a:rPr>
              <a:t>t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emplate 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 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thread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DD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</a:rPr>
              <a:t>t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emplate 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 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ru-RU" dirty="0"/>
              <a:t>По умолчанию аргументы передаются по значению и сохраняются внутри объекта </a:t>
            </a:r>
            <a:r>
              <a:rPr lang="en-US" dirty="0"/>
              <a:t>(j)thread</a:t>
            </a:r>
            <a:endParaRPr lang="ru-RU" dirty="0"/>
          </a:p>
          <a:p>
            <a:r>
              <a:rPr lang="ru-RU" dirty="0"/>
              <a:t>Функция потока вызывается с этими аргументами</a:t>
            </a:r>
            <a:endParaRPr lang="en-US" dirty="0"/>
          </a:p>
          <a:p>
            <a:r>
              <a:rPr lang="ru-RU" dirty="0"/>
              <a:t>Чтобы передать параметр по ссылке, нужно обернуть его в </a:t>
            </a:r>
            <a:r>
              <a:rPr lang="en-US" dirty="0"/>
              <a:t>std::</a:t>
            </a:r>
            <a:r>
              <a:rPr lang="en-US" dirty="0" err="1"/>
              <a:t>reference_wrapper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6D49-248C-F598-FE3A-5E470AAF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параметра по значению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6BBAF-2D07-9440-123B-6FFE8DAE3E30}"/>
              </a:ext>
            </a:extLst>
          </p:cNvPr>
          <p:cNvSpPr txBox="1"/>
          <p:nvPr/>
        </p:nvSpPr>
        <p:spPr>
          <a:xfrm>
            <a:off x="838200" y="1602769"/>
            <a:ext cx="11353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ByVal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ByVal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Строка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param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скопирована во временное хранилище перед вызовом функции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ByVal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36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B71A-AF1C-14A0-3DEC-44FCC8D2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аргументов по ссылке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3E38A-9103-48C1-810F-DBE1493B9960}"/>
              </a:ext>
            </a:extLst>
          </p:cNvPr>
          <p:cNvSpPr txBox="1"/>
          <p:nvPr/>
        </p:nvSpPr>
        <p:spPr>
          <a:xfrm>
            <a:off x="838200" y="1690688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ByRef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ByRef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&amp;str: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"&amp;param: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ByRef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9798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EFCE-5E93-F3F7-1F51-014AF91E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Отслеживаем жизненный цикл объекта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0F672-F885-5148-4B95-A6DEB70C7847}"/>
              </a:ext>
            </a:extLst>
          </p:cNvPr>
          <p:cNvSpPr txBox="1"/>
          <p:nvPr/>
        </p:nvSpPr>
        <p:spPr>
          <a:xfrm>
            <a:off x="0" y="1690688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Spy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"Spy() in thread 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"Spy("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 in thread 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"Spy(const Spy&amp;) in thread 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"Spy(Spy&amp;&amp;) in thread 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~Spy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"~Spy() in thread 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3540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BA64F-8079-88C9-9584-009CFBF3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Жизненный цикл аргументов функции потока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7093A-C5E6-27BA-F07F-4DAE3A436FAC}"/>
              </a:ext>
            </a:extLst>
          </p:cNvPr>
          <p:cNvSpPr txBox="1"/>
          <p:nvPr/>
        </p:nvSpPr>
        <p:spPr>
          <a:xfrm>
            <a:off x="838199" y="1690688"/>
            <a:ext cx="10515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"Main thread id: "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this_thread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get_id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E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jthread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        [](</a:t>
            </a:r>
            <a:r>
              <a:rPr lang="en-US" sz="1600" dirty="0">
                <a:solidFill>
                  <a:srgbClr val="267F99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Spy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267F99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1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"Thread </a:t>
            </a:r>
            <a:r>
              <a:rPr lang="en-US" sz="1600" dirty="0" err="1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is invoked in thread "</a:t>
            </a:r>
            <a:endParaRPr lang="en-US" sz="1600" dirty="0">
              <a:solidFill>
                <a:srgbClr val="3B3B3B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795E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67F99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this_thread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get_id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795E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E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        },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Spy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};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jthread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        [](</a:t>
            </a:r>
            <a:r>
              <a:rPr lang="en-US" sz="1600" dirty="0">
                <a:solidFill>
                  <a:srgbClr val="0000FF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Spy</a:t>
            </a:r>
            <a:r>
              <a:rPr lang="en-US" sz="1600" dirty="0">
                <a:solidFill>
                  <a:srgbClr val="0000FF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267F99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108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"Thread </a:t>
            </a:r>
            <a:r>
              <a:rPr lang="en-US" sz="1600" dirty="0" err="1">
                <a:solidFill>
                  <a:srgbClr val="A31515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A31515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is invoked in thread "</a:t>
            </a:r>
            <a:endParaRPr lang="en-US" sz="1600" dirty="0">
              <a:solidFill>
                <a:srgbClr val="3B3B3B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795E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67F99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this_thread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get_id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795E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E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A31515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        },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42</a:t>
            </a:r>
            <a:endParaRPr lang="en-US" sz="1600" dirty="0">
              <a:solidFill>
                <a:srgbClr val="3B3B3B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};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735F5-5049-6088-CA9A-BD48C04D88D3}"/>
              </a:ext>
            </a:extLst>
          </p:cNvPr>
          <p:cNvSpPr txBox="1"/>
          <p:nvPr/>
        </p:nvSpPr>
        <p:spPr>
          <a:xfrm>
            <a:off x="7688050" y="3936307"/>
            <a:ext cx="4409357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Main thread id: 36004</a:t>
            </a:r>
          </a:p>
          <a:p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Spy() in thread 36004</a:t>
            </a:r>
          </a:p>
          <a:p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Spy(Spy&amp;&amp;) in thread 36004</a:t>
            </a:r>
          </a:p>
          <a:p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~Spy() in thread 36004</a:t>
            </a:r>
          </a:p>
          <a:p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Spy(Spy&amp;&amp;) in thread 8928</a:t>
            </a:r>
          </a:p>
          <a:p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Thread </a:t>
            </a:r>
            <a:r>
              <a:rPr lang="en-US" sz="1600" dirty="0" err="1">
                <a:highlight>
                  <a:srgbClr val="00FFFF"/>
                </a:highlight>
                <a:latin typeface="Consolas" panose="020B0609020204030204" pitchFamily="49" charset="0"/>
              </a:rPr>
              <a:t>func</a:t>
            </a:r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 is invoked in thread 8928</a:t>
            </a:r>
          </a:p>
          <a:p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~Spy() in thread 8928</a:t>
            </a:r>
          </a:p>
          <a:p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~Spy() in thread 8928</a:t>
            </a:r>
          </a:p>
          <a:p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Spy(42) in thread 34048</a:t>
            </a:r>
          </a:p>
          <a:p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Thread </a:t>
            </a:r>
            <a:r>
              <a:rPr lang="en-US" sz="1600" dirty="0" err="1">
                <a:highlight>
                  <a:srgbClr val="00FF00"/>
                </a:highlight>
                <a:latin typeface="Consolas" panose="020B0609020204030204" pitchFamily="49" charset="0"/>
              </a:rPr>
              <a:t>func</a:t>
            </a:r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 is invoked in thread 34048</a:t>
            </a:r>
          </a:p>
          <a:p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~Spy() in thread 34048</a:t>
            </a:r>
          </a:p>
        </p:txBody>
      </p:sp>
    </p:spTree>
    <p:extLst>
      <p:ext uri="{BB962C8B-B14F-4D97-AF65-F5344CB8AC3E}">
        <p14:creationId xmlns:p14="http://schemas.microsoft.com/office/powerpoint/2010/main" val="530465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355E83-8B9A-C48E-019A-3B9BF8C3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</a:t>
            </a:r>
            <a:r>
              <a:rPr lang="ru-RU" dirty="0"/>
              <a:t>хранит не аргументы функции-потока, а аргументы конструктора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5DD91-0B6B-3FFE-71BC-D39C4AEAB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Внутри объекта </a:t>
            </a:r>
            <a:r>
              <a:rPr lang="en-US" dirty="0"/>
              <a:t>thread </a:t>
            </a:r>
            <a:r>
              <a:rPr lang="ru-RU" dirty="0"/>
              <a:t>сохраняются параметры, переданные в конструктор потока</a:t>
            </a:r>
          </a:p>
          <a:p>
            <a:pPr lvl="1"/>
            <a:r>
              <a:rPr lang="en-US" dirty="0"/>
              <a:t>C-</a:t>
            </a:r>
            <a:r>
              <a:rPr lang="ru-RU" dirty="0"/>
              <a:t>массивы «распадаются» до указателей на первый элемент</a:t>
            </a:r>
          </a:p>
          <a:p>
            <a:r>
              <a:rPr lang="ru-RU" dirty="0"/>
              <a:t>При старте потока из них конструируются аргументы для вызова функции потока</a:t>
            </a:r>
          </a:p>
          <a:p>
            <a:r>
              <a:rPr lang="ru-RU" dirty="0"/>
              <a:t>Следите за валидностью ссылок, передаваемых в функцию потока</a:t>
            </a:r>
          </a:p>
          <a:p>
            <a:pPr lvl="1"/>
            <a:r>
              <a:rPr lang="ru-RU" dirty="0"/>
              <a:t>В противном случае гарантировано </a:t>
            </a:r>
            <a:r>
              <a:rPr lang="en-US" dirty="0"/>
              <a:t>UB </a:t>
            </a:r>
            <a:r>
              <a:rPr lang="ru-RU" dirty="0"/>
              <a:t>и долгие часы отладки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8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78C2DD-9E1D-5433-A12D-055DC43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здесь неопределённое поведение</a:t>
            </a:r>
            <a:r>
              <a:rPr lang="en-U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1D1A3-2AD0-8CCC-A7BF-69602025C86E}"/>
              </a:ext>
            </a:extLst>
          </p:cNvPr>
          <p:cNvSpPr txBox="1"/>
          <p:nvPr/>
        </p:nvSpPr>
        <p:spPr>
          <a:xfrm>
            <a:off x="838199" y="1818526"/>
            <a:ext cx="10515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PossibleDanglingReference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"Some temporary buffer"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"Str: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/* const char* */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thread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сохранён адрес массива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buffer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Массив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buffer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разрушен при выходе из функции.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При вызове лямбда функции в фоновом потоке ей будет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передан указатель на разрушенный массив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029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06EE-B154-7CDE-074E-E7E1AF58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Устраняем </a:t>
            </a:r>
            <a:r>
              <a:rPr lang="en-US" dirty="0"/>
              <a:t>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B3B0-640A-89E3-FCFE-B011E9722C9E}"/>
              </a:ext>
            </a:extLst>
          </p:cNvPr>
          <p:cNvSpPr txBox="1"/>
          <p:nvPr/>
        </p:nvSpPr>
        <p:spPr>
          <a:xfrm>
            <a:off x="838199" y="1690689"/>
            <a:ext cx="10515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"Some temporary buffer"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Внутри потока будет сохранена копия строки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sleep_for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286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</a:t>
            </a:r>
            <a:r>
              <a:rPr lang="en-US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 </a:t>
            </a:r>
            <a:r>
              <a:rPr lang="en-US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C++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986B79-6A23-1967-9B82-5BD2EB53B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здесь не возникает </a:t>
            </a:r>
            <a:r>
              <a:rPr lang="en-US" dirty="0"/>
              <a:t>UB?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76751-B2DD-352A-BB16-5CC8009C40D0}"/>
              </a:ext>
            </a:extLst>
          </p:cNvPr>
          <p:cNvSpPr txBox="1"/>
          <p:nvPr/>
        </p:nvSpPr>
        <p:spPr>
          <a:xfrm>
            <a:off x="838200" y="1890444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Указатель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на строковый литерал "Hello" будет скопирован внутрь потока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В новом потоке из этого указателя будет создана строка, ссылка на которую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будет передана в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Так как строковый литерал имеет статическое время жизни,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указатель на него будет останется в момент создания строки.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ru-RU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8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96C0-CE16-7631-861A-99E2E4B1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параметра по значению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05E29-7304-3692-12AB-84FD2AA3A65D}"/>
              </a:ext>
            </a:extLst>
          </p:cNvPr>
          <p:cNvSpPr txBox="1"/>
          <p:nvPr/>
        </p:nvSpPr>
        <p:spPr>
          <a:xfrm>
            <a:off x="838200" y="1777429"/>
            <a:ext cx="1123393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Параметр "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Hello"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скопирован во временный объект.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примет ссылку на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него.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примет ссылку на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13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22F08-1FC8-D77A-1CCD-C89529BE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потоками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DFA1D-C4D2-AAFC-8DDD-15B771E96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34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FC2DD1-3855-C4F0-0C57-CA26C2ED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Копировать нельзя переместить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EEABBF-2B86-B70C-C7A7-D1FCB7061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Объекты </a:t>
            </a:r>
            <a:r>
              <a:rPr lang="en-US" dirty="0"/>
              <a:t>thread </a:t>
            </a:r>
            <a:r>
              <a:rPr lang="ru-RU" dirty="0"/>
              <a:t>и </a:t>
            </a:r>
            <a:r>
              <a:rPr lang="en-US" dirty="0" err="1"/>
              <a:t>jthread</a:t>
            </a:r>
            <a:r>
              <a:rPr lang="en-US" dirty="0"/>
              <a:t> </a:t>
            </a:r>
            <a:r>
              <a:rPr lang="ru-RU" dirty="0"/>
              <a:t>нельзя копировать, но можно перемещать</a:t>
            </a:r>
            <a:endParaRPr lang="en-US" dirty="0"/>
          </a:p>
          <a:p>
            <a:pPr lvl="1"/>
            <a:r>
              <a:rPr lang="ru-RU" dirty="0"/>
              <a:t>После перемещения объект-донор становится пустым – с ним не связан никакой поток выполнения (как после </a:t>
            </a:r>
            <a:r>
              <a:rPr lang="en-US" dirty="0"/>
              <a:t>detach)</a:t>
            </a:r>
            <a:endParaRPr lang="ru-RU" dirty="0"/>
          </a:p>
          <a:p>
            <a:r>
              <a:rPr lang="ru-RU" dirty="0"/>
              <a:t>Это позволяет передавать потоки в функцию и возвращать из функции, а также хранить в коллекциях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20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8228C-EB53-0FA5-8B02-4F69B440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Возврат потока </a:t>
            </a:r>
            <a:r>
              <a:rPr lang="ru-RU"/>
              <a:t>из функции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C12E6-B45B-C486-3A58-DF28614B5B0A}"/>
              </a:ext>
            </a:extLst>
          </p:cNvPr>
          <p:cNvSpPr txBox="1"/>
          <p:nvPr/>
        </p:nvSpPr>
        <p:spPr>
          <a:xfrm>
            <a:off x="838200" y="1690687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[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"one"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"two"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"four"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"five"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выходе из блока массивы будут отсортированы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is_sorted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is_sorted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83BBAFF-4ABC-998C-D5A4-8E1F3B8DDC7A}"/>
              </a:ext>
            </a:extLst>
          </p:cNvPr>
          <p:cNvSpPr/>
          <p:nvPr/>
        </p:nvSpPr>
        <p:spPr>
          <a:xfrm>
            <a:off x="8291245" y="4911047"/>
            <a:ext cx="3554857" cy="1181528"/>
          </a:xfrm>
          <a:prstGeom prst="wedgeEllipseCallout">
            <a:avLst>
              <a:gd name="adj1" fmla="val -83778"/>
              <a:gd name="adj2" fmla="val -19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 что если не сохранять результат </a:t>
            </a:r>
            <a:r>
              <a:rPr lang="en-US" dirty="0" err="1"/>
              <a:t>SortVectors</a:t>
            </a:r>
            <a:r>
              <a:rPr lang="en-US" dirty="0"/>
              <a:t> </a:t>
            </a:r>
            <a:r>
              <a:rPr lang="ru-RU" dirty="0"/>
              <a:t>в переменную</a:t>
            </a:r>
            <a:r>
              <a:rPr lang="en-US" dirty="0"/>
              <a:t>?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F54000-173B-5A20-6F47-E60B910E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Применяем многопоточность на практике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BC8BE-CA5F-013C-62FA-333A8A03A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7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5FB4-C2C6-1087-CBAA-CD98129A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Применяем многопоточность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88039-6560-BDB3-6169-822F0383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Разделить большую задачу на несколько более простых задач</a:t>
            </a:r>
          </a:p>
          <a:p>
            <a:pPr lvl="1"/>
            <a:r>
              <a:rPr lang="ru-RU" dirty="0"/>
              <a:t>Часть задач может иметь минимум зависимостей друг от друга</a:t>
            </a:r>
          </a:p>
          <a:p>
            <a:pPr lvl="1"/>
            <a:r>
              <a:rPr lang="ru-RU" dirty="0"/>
              <a:t>Часть задач может иметь зависимости от других задач</a:t>
            </a:r>
          </a:p>
          <a:p>
            <a:r>
              <a:rPr lang="ru-RU" dirty="0"/>
              <a:t>Распределить независимые задачи между</a:t>
            </a:r>
            <a:r>
              <a:rPr lang="en-US" dirty="0"/>
              <a:t> N</a:t>
            </a:r>
            <a:r>
              <a:rPr lang="ru-RU" dirty="0"/>
              <a:t> потоками</a:t>
            </a:r>
          </a:p>
          <a:p>
            <a:pPr lvl="1"/>
            <a:r>
              <a:rPr lang="en-US" dirty="0">
                <a:hlinkClick r:id="rId2"/>
              </a:rPr>
              <a:t>std::thread::</a:t>
            </a:r>
            <a:r>
              <a:rPr lang="en-US" dirty="0" err="1">
                <a:hlinkClick r:id="rId2"/>
              </a:rPr>
              <a:t>hardware_concurrency</a:t>
            </a:r>
            <a:r>
              <a:rPr lang="en-US" dirty="0"/>
              <a:t> </a:t>
            </a:r>
            <a:r>
              <a:rPr lang="ru-RU" dirty="0"/>
              <a:t>возвращает количество </a:t>
            </a:r>
            <a:r>
              <a:rPr lang="ru-RU" dirty="0" err="1"/>
              <a:t>аппаратно</a:t>
            </a:r>
            <a:r>
              <a:rPr lang="ru-RU" dirty="0"/>
              <a:t> доступных потоков</a:t>
            </a:r>
            <a:endParaRPr lang="en-US" dirty="0"/>
          </a:p>
          <a:p>
            <a:pPr lvl="2"/>
            <a:r>
              <a:rPr lang="ru-RU" dirty="0"/>
              <a:t>Эта функция может вернуть нулевое значение</a:t>
            </a:r>
          </a:p>
          <a:p>
            <a:r>
              <a:rPr lang="ru-RU" dirty="0"/>
              <a:t>Сформировать итоговый результат из результатов подзадач</a:t>
            </a:r>
          </a:p>
        </p:txBody>
      </p:sp>
    </p:spTree>
    <p:extLst>
      <p:ext uri="{BB962C8B-B14F-4D97-AF65-F5344CB8AC3E}">
        <p14:creationId xmlns:p14="http://schemas.microsoft.com/office/powerpoint/2010/main" val="44065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5B563-8A1A-86DD-3AB0-D9B83F6A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Параллельное суммирование элементов массива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D9E47D5-3767-2DFA-7CCF-AC956CF7198C}"/>
              </a:ext>
            </a:extLst>
          </p:cNvPr>
          <p:cNvGrpSpPr/>
          <p:nvPr/>
        </p:nvGrpSpPr>
        <p:grpSpPr>
          <a:xfrm>
            <a:off x="1160980" y="1941816"/>
            <a:ext cx="10431666" cy="297950"/>
            <a:chOff x="1160980" y="1941816"/>
            <a:chExt cx="10431666" cy="2979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1A47208-FE52-6868-99AA-B549D271A741}"/>
                </a:ext>
              </a:extLst>
            </p:cNvPr>
            <p:cNvSpPr/>
            <p:nvPr/>
          </p:nvSpPr>
          <p:spPr>
            <a:xfrm>
              <a:off x="1160980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BA668C-B43C-5488-1B53-ECDF74129DDE}"/>
                </a:ext>
              </a:extLst>
            </p:cNvPr>
            <p:cNvSpPr/>
            <p:nvPr/>
          </p:nvSpPr>
          <p:spPr>
            <a:xfrm>
              <a:off x="151030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6D379D-F176-2105-8265-DDCE6FA62E54}"/>
                </a:ext>
              </a:extLst>
            </p:cNvPr>
            <p:cNvSpPr/>
            <p:nvPr/>
          </p:nvSpPr>
          <p:spPr>
            <a:xfrm>
              <a:off x="185790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9991CD-CE0D-4F0B-0653-AA907F777ED8}"/>
                </a:ext>
              </a:extLst>
            </p:cNvPr>
            <p:cNvSpPr/>
            <p:nvPr/>
          </p:nvSpPr>
          <p:spPr>
            <a:xfrm>
              <a:off x="220551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9FD786-8AD1-183B-6E8B-14B8815F2A47}"/>
                </a:ext>
              </a:extLst>
            </p:cNvPr>
            <p:cNvSpPr/>
            <p:nvPr/>
          </p:nvSpPr>
          <p:spPr>
            <a:xfrm>
              <a:off x="255312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55380-48BB-FD99-12AD-FA6B574D714E}"/>
                </a:ext>
              </a:extLst>
            </p:cNvPr>
            <p:cNvSpPr/>
            <p:nvPr/>
          </p:nvSpPr>
          <p:spPr>
            <a:xfrm>
              <a:off x="2900733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DCCE0-203B-05B5-5B3E-32BA95DD443D}"/>
                </a:ext>
              </a:extLst>
            </p:cNvPr>
            <p:cNvSpPr/>
            <p:nvPr/>
          </p:nvSpPr>
          <p:spPr>
            <a:xfrm>
              <a:off x="324834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17BFF9-BDA3-7CF6-75F9-2E25831770F1}"/>
                </a:ext>
              </a:extLst>
            </p:cNvPr>
            <p:cNvSpPr/>
            <p:nvPr/>
          </p:nvSpPr>
          <p:spPr>
            <a:xfrm>
              <a:off x="359594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BD578A-400F-3635-9CF6-9EB52AE9AE06}"/>
                </a:ext>
              </a:extLst>
            </p:cNvPr>
            <p:cNvSpPr/>
            <p:nvPr/>
          </p:nvSpPr>
          <p:spPr>
            <a:xfrm>
              <a:off x="394355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C5AFA7-FC8D-4D43-1698-789ABCB3F166}"/>
                </a:ext>
              </a:extLst>
            </p:cNvPr>
            <p:cNvSpPr/>
            <p:nvPr/>
          </p:nvSpPr>
          <p:spPr>
            <a:xfrm>
              <a:off x="429116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EB810D-507E-1989-F73F-0DCE1D449844}"/>
                </a:ext>
              </a:extLst>
            </p:cNvPr>
            <p:cNvSpPr/>
            <p:nvPr/>
          </p:nvSpPr>
          <p:spPr>
            <a:xfrm>
              <a:off x="4638773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82FCF4-6351-EC55-91B8-5BA3C1A818BF}"/>
                </a:ext>
              </a:extLst>
            </p:cNvPr>
            <p:cNvSpPr/>
            <p:nvPr/>
          </p:nvSpPr>
          <p:spPr>
            <a:xfrm>
              <a:off x="498638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73DD0D-410E-D785-CD6F-2F6570571274}"/>
                </a:ext>
              </a:extLst>
            </p:cNvPr>
            <p:cNvSpPr/>
            <p:nvPr/>
          </p:nvSpPr>
          <p:spPr>
            <a:xfrm>
              <a:off x="533398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1CC820-9542-2A74-3E0A-58842DC57A02}"/>
                </a:ext>
              </a:extLst>
            </p:cNvPr>
            <p:cNvSpPr/>
            <p:nvPr/>
          </p:nvSpPr>
          <p:spPr>
            <a:xfrm>
              <a:off x="568159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427F15-25B4-33F1-F9B7-9F7BE93F845E}"/>
                </a:ext>
              </a:extLst>
            </p:cNvPr>
            <p:cNvSpPr/>
            <p:nvPr/>
          </p:nvSpPr>
          <p:spPr>
            <a:xfrm>
              <a:off x="602920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4226A8-1255-75A4-F599-403F421AF44F}"/>
                </a:ext>
              </a:extLst>
            </p:cNvPr>
            <p:cNvSpPr/>
            <p:nvPr/>
          </p:nvSpPr>
          <p:spPr>
            <a:xfrm>
              <a:off x="6376813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80B29F-BC3C-6EBD-73EA-617F9E1B4837}"/>
                </a:ext>
              </a:extLst>
            </p:cNvPr>
            <p:cNvSpPr/>
            <p:nvPr/>
          </p:nvSpPr>
          <p:spPr>
            <a:xfrm>
              <a:off x="672442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9FADFC-C99A-4326-4B85-53DCAE3F8CD7}"/>
                </a:ext>
              </a:extLst>
            </p:cNvPr>
            <p:cNvSpPr/>
            <p:nvPr/>
          </p:nvSpPr>
          <p:spPr>
            <a:xfrm>
              <a:off x="707202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0</a:t>
              </a: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30E406-0864-F194-014E-5E3DD07F496B}"/>
                </a:ext>
              </a:extLst>
            </p:cNvPr>
            <p:cNvSpPr/>
            <p:nvPr/>
          </p:nvSpPr>
          <p:spPr>
            <a:xfrm>
              <a:off x="741963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0</a:t>
              </a: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B0006E-0368-098C-CD06-323E080529B8}"/>
                </a:ext>
              </a:extLst>
            </p:cNvPr>
            <p:cNvSpPr/>
            <p:nvPr/>
          </p:nvSpPr>
          <p:spPr>
            <a:xfrm>
              <a:off x="776724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0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BEAF3A-6DDC-AA4F-1CC0-F239CC8AFE50}"/>
                </a:ext>
              </a:extLst>
            </p:cNvPr>
            <p:cNvSpPr/>
            <p:nvPr/>
          </p:nvSpPr>
          <p:spPr>
            <a:xfrm>
              <a:off x="8114853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0</a:t>
              </a: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F6400B4-1277-F1FC-A4EF-26801E4ECB09}"/>
                </a:ext>
              </a:extLst>
            </p:cNvPr>
            <p:cNvSpPr/>
            <p:nvPr/>
          </p:nvSpPr>
          <p:spPr>
            <a:xfrm>
              <a:off x="846246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EE2128-5D6F-365B-0051-EBE0C278A514}"/>
                </a:ext>
              </a:extLst>
            </p:cNvPr>
            <p:cNvSpPr/>
            <p:nvPr/>
          </p:nvSpPr>
          <p:spPr>
            <a:xfrm>
              <a:off x="881006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1214B5-3177-C8F1-CF6D-FB95DF49B04C}"/>
                </a:ext>
              </a:extLst>
            </p:cNvPr>
            <p:cNvSpPr/>
            <p:nvPr/>
          </p:nvSpPr>
          <p:spPr>
            <a:xfrm>
              <a:off x="915767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69096EE-6C26-D475-4D88-C8797EBBC52D}"/>
                </a:ext>
              </a:extLst>
            </p:cNvPr>
            <p:cNvSpPr/>
            <p:nvPr/>
          </p:nvSpPr>
          <p:spPr>
            <a:xfrm>
              <a:off x="950528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7BDEBC-DAB4-50AE-D89D-FD92C8280B43}"/>
                </a:ext>
              </a:extLst>
            </p:cNvPr>
            <p:cNvSpPr/>
            <p:nvPr/>
          </p:nvSpPr>
          <p:spPr>
            <a:xfrm>
              <a:off x="9852893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0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BF3A78-0A00-A8A3-8792-E63B74E4D538}"/>
                </a:ext>
              </a:extLst>
            </p:cNvPr>
            <p:cNvSpPr/>
            <p:nvPr/>
          </p:nvSpPr>
          <p:spPr>
            <a:xfrm>
              <a:off x="1020050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23A61D-33AE-BA67-E9BC-70D4E32544E0}"/>
                </a:ext>
              </a:extLst>
            </p:cNvPr>
            <p:cNvSpPr/>
            <p:nvPr/>
          </p:nvSpPr>
          <p:spPr>
            <a:xfrm>
              <a:off x="1054810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EFA64F-3B6C-FB8B-8F58-1C57330D7330}"/>
                </a:ext>
              </a:extLst>
            </p:cNvPr>
            <p:cNvSpPr/>
            <p:nvPr/>
          </p:nvSpPr>
          <p:spPr>
            <a:xfrm>
              <a:off x="1089571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4C0855-A3B6-156E-A136-8EF05ED4DC63}"/>
                </a:ext>
              </a:extLst>
            </p:cNvPr>
            <p:cNvSpPr/>
            <p:nvPr/>
          </p:nvSpPr>
          <p:spPr>
            <a:xfrm>
              <a:off x="1124332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  <a:endParaRPr lang="en-US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1A089C2-256A-C71E-A7C5-9D077BA11A67}"/>
              </a:ext>
            </a:extLst>
          </p:cNvPr>
          <p:cNvSpPr/>
          <p:nvPr/>
        </p:nvSpPr>
        <p:spPr>
          <a:xfrm>
            <a:off x="1220902" y="2788843"/>
            <a:ext cx="2631908" cy="719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Поток 1</a:t>
            </a:r>
            <a:endParaRPr lang="en-US" dirty="0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B8F2A9E0-A03A-DB60-6899-FB48BBAEED9A}"/>
              </a:ext>
            </a:extLst>
          </p:cNvPr>
          <p:cNvSpPr/>
          <p:nvPr/>
        </p:nvSpPr>
        <p:spPr>
          <a:xfrm rot="5400000">
            <a:off x="2345923" y="1117575"/>
            <a:ext cx="431515" cy="27945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CA1F98-E1A9-FC92-B207-F73CCE895B80}"/>
              </a:ext>
            </a:extLst>
          </p:cNvPr>
          <p:cNvSpPr/>
          <p:nvPr/>
        </p:nvSpPr>
        <p:spPr>
          <a:xfrm>
            <a:off x="4044544" y="2771453"/>
            <a:ext cx="2594292" cy="719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Поток 2</a:t>
            </a:r>
            <a:endParaRPr lang="en-US" dirty="0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7F9A01BD-9C95-499E-2BAC-697163DD297F}"/>
              </a:ext>
            </a:extLst>
          </p:cNvPr>
          <p:cNvSpPr/>
          <p:nvPr/>
        </p:nvSpPr>
        <p:spPr>
          <a:xfrm rot="5400000">
            <a:off x="5125088" y="1117575"/>
            <a:ext cx="431515" cy="27945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71E75A-434E-2951-93B2-83B023BDB4B4}"/>
              </a:ext>
            </a:extLst>
          </p:cNvPr>
          <p:cNvSpPr/>
          <p:nvPr/>
        </p:nvSpPr>
        <p:spPr>
          <a:xfrm>
            <a:off x="6909322" y="2778895"/>
            <a:ext cx="2409340" cy="719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Поток 3</a:t>
            </a:r>
            <a:endParaRPr lang="en-US" dirty="0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39C70B1-2434-EBC3-8DA0-4C85E2077949}"/>
              </a:ext>
            </a:extLst>
          </p:cNvPr>
          <p:cNvSpPr/>
          <p:nvPr/>
        </p:nvSpPr>
        <p:spPr>
          <a:xfrm rot="5400000">
            <a:off x="7912803" y="1125544"/>
            <a:ext cx="431515" cy="27945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2BDB7682-8703-D7C9-1642-5F6E9FBCA589}"/>
              </a:ext>
            </a:extLst>
          </p:cNvPr>
          <p:cNvSpPr/>
          <p:nvPr/>
        </p:nvSpPr>
        <p:spPr>
          <a:xfrm rot="5400000">
            <a:off x="10332352" y="1466905"/>
            <a:ext cx="431515" cy="20890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7A29A8-25B9-4113-5D78-31CF7E032DBE}"/>
              </a:ext>
            </a:extLst>
          </p:cNvPr>
          <p:cNvSpPr/>
          <p:nvPr/>
        </p:nvSpPr>
        <p:spPr>
          <a:xfrm>
            <a:off x="9633709" y="2773495"/>
            <a:ext cx="1842526" cy="719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Поток 4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9356BA-1C51-7740-51AD-E5C027D296FE}"/>
              </a:ext>
            </a:extLst>
          </p:cNvPr>
          <p:cNvSpPr/>
          <p:nvPr/>
        </p:nvSpPr>
        <p:spPr>
          <a:xfrm>
            <a:off x="5020632" y="4405901"/>
            <a:ext cx="504236" cy="2979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D471903-51EB-E277-9965-00F33DE3C406}"/>
              </a:ext>
            </a:extLst>
          </p:cNvPr>
          <p:cNvSpPr/>
          <p:nvPr/>
        </p:nvSpPr>
        <p:spPr>
          <a:xfrm>
            <a:off x="5524868" y="4405901"/>
            <a:ext cx="504236" cy="2979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6049C6-D1B2-F9F3-C7A7-AF26BF47121A}"/>
              </a:ext>
            </a:extLst>
          </p:cNvPr>
          <p:cNvSpPr/>
          <p:nvPr/>
        </p:nvSpPr>
        <p:spPr>
          <a:xfrm>
            <a:off x="6026631" y="4405901"/>
            <a:ext cx="504236" cy="2979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1C3BC1-B5D6-9887-FC4D-B91DE95C8F8D}"/>
              </a:ext>
            </a:extLst>
          </p:cNvPr>
          <p:cNvSpPr/>
          <p:nvPr/>
        </p:nvSpPr>
        <p:spPr>
          <a:xfrm>
            <a:off x="6528394" y="4405901"/>
            <a:ext cx="504236" cy="2979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6D3C352-1FC1-8BBD-0015-D91AA119D36A}"/>
              </a:ext>
            </a:extLst>
          </p:cNvPr>
          <p:cNvCxnSpPr>
            <a:stCxn id="33" idx="2"/>
            <a:endCxn id="48" idx="0"/>
          </p:cNvCxnSpPr>
          <p:nvPr/>
        </p:nvCxnSpPr>
        <p:spPr>
          <a:xfrm>
            <a:off x="2536856" y="3508034"/>
            <a:ext cx="2735894" cy="897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F77AFD-B2E2-ABDB-E8BC-40CB3C01CFEB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5341690" y="3490644"/>
            <a:ext cx="435296" cy="915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E7AAD6-7F46-60FF-8E5C-BE6FAD5941C2}"/>
              </a:ext>
            </a:extLst>
          </p:cNvPr>
          <p:cNvCxnSpPr>
            <a:cxnSpLocks/>
            <a:stCxn id="43" idx="2"/>
            <a:endCxn id="50" idx="0"/>
          </p:cNvCxnSpPr>
          <p:nvPr/>
        </p:nvCxnSpPr>
        <p:spPr>
          <a:xfrm flipH="1">
            <a:off x="6278749" y="3498086"/>
            <a:ext cx="1835243" cy="907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18BD44-54BF-6D0A-314A-3DBADA6899DF}"/>
              </a:ext>
            </a:extLst>
          </p:cNvPr>
          <p:cNvCxnSpPr>
            <a:cxnSpLocks/>
            <a:stCxn id="46" idx="2"/>
            <a:endCxn id="51" idx="0"/>
          </p:cNvCxnSpPr>
          <p:nvPr/>
        </p:nvCxnSpPr>
        <p:spPr>
          <a:xfrm flipH="1">
            <a:off x="6780512" y="3492686"/>
            <a:ext cx="3774460" cy="913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21770C0-5F57-9792-D147-7DA4BC8A6EBA}"/>
              </a:ext>
            </a:extLst>
          </p:cNvPr>
          <p:cNvSpPr txBox="1"/>
          <p:nvPr/>
        </p:nvSpPr>
        <p:spPr>
          <a:xfrm>
            <a:off x="7032630" y="4349985"/>
            <a:ext cx="25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Частичные суммы</a:t>
            </a:r>
            <a:endParaRPr lang="en-US" dirty="0"/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DC73253C-CEDB-90DE-693B-5243A398B132}"/>
              </a:ext>
            </a:extLst>
          </p:cNvPr>
          <p:cNvSpPr/>
          <p:nvPr/>
        </p:nvSpPr>
        <p:spPr>
          <a:xfrm rot="5400000">
            <a:off x="5816444" y="4468639"/>
            <a:ext cx="431515" cy="13827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1CA161-9082-D0C8-8774-BFC189EA0E25}"/>
              </a:ext>
            </a:extLst>
          </p:cNvPr>
          <p:cNvSpPr txBox="1"/>
          <p:nvPr/>
        </p:nvSpPr>
        <p:spPr>
          <a:xfrm>
            <a:off x="5460670" y="5417052"/>
            <a:ext cx="106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32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E38082B-95BE-50D8-DFB3-9AFF3A3C1317}"/>
              </a:ext>
            </a:extLst>
          </p:cNvPr>
          <p:cNvSpPr txBox="1"/>
          <p:nvPr/>
        </p:nvSpPr>
        <p:spPr>
          <a:xfrm>
            <a:off x="7072029" y="5375754"/>
            <a:ext cx="25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Итоговая сумма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63" grpId="0"/>
      <p:bldP spid="64" grpId="0" animBg="1"/>
      <p:bldP spid="65" grpId="0"/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65D80A-B04E-8423-352F-4C79701EC604}"/>
              </a:ext>
            </a:extLst>
          </p:cNvPr>
          <p:cNvSpPr txBox="1"/>
          <p:nvPr/>
        </p:nvSpPr>
        <p:spPr>
          <a:xfrm>
            <a:off x="729465" y="2116476"/>
            <a:ext cx="971935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detail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AccumulateBlock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namespace detail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7B231-9029-9EB1-1A1A-31DD1032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Вспомогательный функтор для аккумулирования значений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99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FC6A39-9818-2248-2742-2C919EA81235}"/>
              </a:ext>
            </a:extLst>
          </p:cNvPr>
          <p:cNvSpPr txBox="1"/>
          <p:nvPr/>
        </p:nvSpPr>
        <p:spPr>
          <a:xfrm>
            <a:off x="0" y="0"/>
            <a:ext cx="1219200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ParallelAccumulate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minPerThread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minPerThread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minPerThread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hwThreads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hardware_concurrency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hwThreads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hwThreads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2u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blockStart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blockStart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advance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AccumulateBlock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&gt;(),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blockStart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blockStart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AccumulateBlock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blockStart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90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в </a:t>
            </a:r>
            <a:r>
              <a:rPr lang="en-US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C++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97920B-8B71-B9E3-5EF2-9A703FF9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со стандартными потоками ввода-вывода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5B648-BE6C-5C6F-18B2-5E1C8586B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56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1EAF92-D815-6937-44E3-BE0349F8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Стандартные потоки и многопоточность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8D5608-353D-3074-CE3B-C670F945B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Глобальные потоки </a:t>
            </a:r>
            <a:r>
              <a:rPr lang="en-US" dirty="0"/>
              <a:t>std::</a:t>
            </a:r>
            <a:r>
              <a:rPr lang="en-US" dirty="0" err="1"/>
              <a:t>cin</a:t>
            </a:r>
            <a:r>
              <a:rPr lang="en-US" dirty="0"/>
              <a:t>, std::</a:t>
            </a:r>
            <a:r>
              <a:rPr lang="en-US" dirty="0" err="1"/>
              <a:t>cout</a:t>
            </a:r>
            <a:r>
              <a:rPr lang="en-US" dirty="0"/>
              <a:t>, std::</a:t>
            </a:r>
            <a:r>
              <a:rPr lang="en-US" dirty="0" err="1"/>
              <a:t>cerr</a:t>
            </a:r>
            <a:r>
              <a:rPr lang="en-US" dirty="0"/>
              <a:t> </a:t>
            </a:r>
            <a:r>
              <a:rPr lang="ru-RU" dirty="0"/>
              <a:t>можно безопасно использовать в многопоточной среде</a:t>
            </a:r>
          </a:p>
          <a:p>
            <a:pPr lvl="1"/>
            <a:r>
              <a:rPr lang="ru-RU" dirty="0"/>
              <a:t>После вызова метода </a:t>
            </a:r>
            <a:r>
              <a:rPr lang="en-US" dirty="0" err="1"/>
              <a:t>sync_with_stdio</a:t>
            </a:r>
            <a:r>
              <a:rPr lang="en-US" dirty="0"/>
              <a:t>(false) </a:t>
            </a:r>
            <a:r>
              <a:rPr lang="ru-RU" dirty="0"/>
              <a:t>– нельзя</a:t>
            </a:r>
          </a:p>
          <a:p>
            <a:r>
              <a:rPr lang="ru-RU" dirty="0"/>
              <a:t>При этом данные из этих потоков могут быть перемешаны</a:t>
            </a:r>
          </a:p>
          <a:p>
            <a:r>
              <a:rPr lang="ru-RU" dirty="0"/>
              <a:t>Для синхронизации используйте </a:t>
            </a:r>
            <a:r>
              <a:rPr lang="en-US" dirty="0"/>
              <a:t>std::</a:t>
            </a:r>
            <a:r>
              <a:rPr lang="en-US" dirty="0" err="1"/>
              <a:t>isyncstream</a:t>
            </a:r>
            <a:r>
              <a:rPr lang="en-US" dirty="0"/>
              <a:t>/std::</a:t>
            </a:r>
            <a:r>
              <a:rPr lang="en-US" dirty="0" err="1"/>
              <a:t>osyncstream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02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1F84-31FD-B1F7-9E79-0FC2A0C9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Перемешивание данных при работе со стандартными потоками ввода-вывода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84FC4-D82C-29B0-00E3-1121C04561A4}"/>
              </a:ext>
            </a:extLst>
          </p:cNvPr>
          <p:cNvSpPr txBox="1"/>
          <p:nvPr/>
        </p:nvSpPr>
        <p:spPr>
          <a:xfrm>
            <a:off x="838199" y="1690688"/>
            <a:ext cx="108743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OutputUnsynchronized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emplace_back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endParaRPr lang="ru-RU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B13F02-344F-126D-DF57-22C605DC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103" y="3648794"/>
            <a:ext cx="4897240" cy="31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96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253A-473D-6856-9952-7D14C069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Синхронизация вывода в поток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0F1A7-E9AB-69C1-8135-1AD290E31CE3}"/>
              </a:ext>
            </a:extLst>
          </p:cNvPr>
          <p:cNvSpPr txBox="1"/>
          <p:nvPr/>
        </p:nvSpPr>
        <p:spPr>
          <a:xfrm>
            <a:off x="838200" y="1690689"/>
            <a:ext cx="92818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syncstream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OutputSynchronized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emplace_back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             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87BA1-0AD8-E081-6832-3CDF0DC1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640" y="4293360"/>
            <a:ext cx="3852809" cy="24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5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C1B4-52B8-6C21-F17D-7B48C544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потока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0C7D4-67E6-C4A0-E024-09392EA12A0B}"/>
              </a:ext>
            </a:extLst>
          </p:cNvPr>
          <p:cNvSpPr txBox="1"/>
          <p:nvPr/>
        </p:nvSpPr>
        <p:spPr>
          <a:xfrm>
            <a:off x="838200" y="1690688"/>
            <a:ext cx="72561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&lt;thread&gt;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world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Ждём завершения работы потока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66E2A-ED48-AEE5-4CE6-417BF6D7A6C5}"/>
              </a:ext>
            </a:extLst>
          </p:cNvPr>
          <p:cNvSpPr txBox="1"/>
          <p:nvPr/>
        </p:nvSpPr>
        <p:spPr>
          <a:xfrm>
            <a:off x="838200" y="591818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https://godbolt.org/z/xh86K59rq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80515-5543-F9A3-C141-0067B0A58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481" y="2181051"/>
            <a:ext cx="2467319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7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DDCD-2271-5B6E-9BCF-2C6328CD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Отпускаем поток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038B7-D03B-F79D-6037-E5FDB2A4BAD4}"/>
              </a:ext>
            </a:extLst>
          </p:cNvPr>
          <p:cNvSpPr txBox="1"/>
          <p:nvPr/>
        </p:nvSpPr>
        <p:spPr>
          <a:xfrm>
            <a:off x="838200" y="2116476"/>
            <a:ext cx="83083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&lt;thread&gt;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world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Отцепляем поток от объекта std::thread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EE1B1-C641-A13D-B48D-308A71E86087}"/>
              </a:ext>
            </a:extLst>
          </p:cNvPr>
          <p:cNvSpPr txBox="1"/>
          <p:nvPr/>
        </p:nvSpPr>
        <p:spPr>
          <a:xfrm>
            <a:off x="838200" y="612354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https://godbolt.org/z/xP4MqKoWT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02FE3-8C9C-0A9B-A008-BCF2EA77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84" y="2422867"/>
            <a:ext cx="246731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A878-38C3-5D9C-7EC6-F709A660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Joinable Thread (C++ 20)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E1C57-620C-D109-3A60-EBE541A778BD}"/>
              </a:ext>
            </a:extLst>
          </p:cNvPr>
          <p:cNvSpPr txBox="1"/>
          <p:nvPr/>
        </p:nvSpPr>
        <p:spPr>
          <a:xfrm>
            <a:off x="838200" y="2126751"/>
            <a:ext cx="83083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&lt;thread&gt;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world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Деструктор объекта t автоматически вызовет метод join()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5DCBA-0AD6-F977-4C6E-CCD3F60DFFCD}"/>
              </a:ext>
            </a:extLst>
          </p:cNvPr>
          <p:cNvSpPr txBox="1"/>
          <p:nvPr/>
        </p:nvSpPr>
        <p:spPr>
          <a:xfrm>
            <a:off x="838200" y="591240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https://godbolt.org/z/873bvT5Y6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0AD50-EB15-4954-A4F7-65AEDD1B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729" y="2269503"/>
            <a:ext cx="249589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5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96E3-DF9C-286C-3904-90514C61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роли функции потока может выступать любой </a:t>
            </a:r>
            <a:r>
              <a:rPr lang="en-US" dirty="0"/>
              <a:t>callable-</a:t>
            </a:r>
            <a:r>
              <a:rPr lang="ru-RU" dirty="0"/>
              <a:t>объект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6C922-7910-7D3C-95D1-8384A05B2C50}"/>
              </a:ext>
            </a:extLst>
          </p:cNvPr>
          <p:cNvSpPr txBox="1"/>
          <p:nvPr/>
        </p:nvSpPr>
        <p:spPr>
          <a:xfrm>
            <a:off x="838200" y="1690687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from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task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TestCopyableTask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"Task 1"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скопирован внутрь потока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007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F34D-3C33-3418-2B80-3374BCC9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Перемещение </a:t>
            </a:r>
            <a:r>
              <a:rPr lang="en-US" dirty="0"/>
              <a:t>callable-</a:t>
            </a:r>
            <a:r>
              <a:rPr lang="ru-RU" dirty="0"/>
              <a:t>объекта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03DAC-7E5A-0CFC-0057-9DAFEA113280}"/>
              </a:ext>
            </a:extLst>
          </p:cNvPr>
          <p:cNvSpPr txBox="1"/>
          <p:nvPr/>
        </p:nvSpPr>
        <p:spPr>
          <a:xfrm>
            <a:off x="838199" y="1690688"/>
            <a:ext cx="1111064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MoveOnlyTask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MoveOnlyTask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from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MoveOnlyTask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with data: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TestMoveOnlyTask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MoveOnlyTask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перемещён внутрь потока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493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419A-8701-BE03-23F4-3BA442E5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Лямбда-выражение в качестве функции потока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9DB04-4703-1FDC-D8D7-3B60B5070528}"/>
              </a:ext>
            </a:extLst>
          </p:cNvPr>
          <p:cNvSpPr txBox="1"/>
          <p:nvPr/>
        </p:nvSpPr>
        <p:spPr>
          <a:xfrm>
            <a:off x="838200" y="2095928"/>
            <a:ext cx="8308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from lambda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76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2843</Words>
  <Application>Microsoft Office PowerPoint</Application>
  <PresentationFormat>Widescreen</PresentationFormat>
  <Paragraphs>412</Paragraphs>
  <Slides>33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Consolas</vt:lpstr>
      <vt:lpstr>Impact</vt:lpstr>
      <vt:lpstr>Office Theme</vt:lpstr>
      <vt:lpstr>Многопоточность в C++</vt:lpstr>
      <vt:lpstr>Многопоточность в C++</vt:lpstr>
      <vt:lpstr>Многопоточность в C++</vt:lpstr>
      <vt:lpstr>Запуск потока</vt:lpstr>
      <vt:lpstr>Отпускаем поток</vt:lpstr>
      <vt:lpstr>Joinable Thread (C++ 20)</vt:lpstr>
      <vt:lpstr>В роли функции потока может выступать любой callable-объект</vt:lpstr>
      <vt:lpstr>Перемещение callable-объекта</vt:lpstr>
      <vt:lpstr>Лямбда-выражение в качестве функции потока</vt:lpstr>
      <vt:lpstr>Получение id потока (std::thread::id)</vt:lpstr>
      <vt:lpstr>UB при обращении к висячей ссылке</vt:lpstr>
      <vt:lpstr>Передача параметров в функцию потока</vt:lpstr>
      <vt:lpstr>Передача параметра по значению</vt:lpstr>
      <vt:lpstr>Передача аргументов по ссылке</vt:lpstr>
      <vt:lpstr>Отслеживаем жизненный цикл объекта</vt:lpstr>
      <vt:lpstr>Жизненный цикл аргументов функции потока</vt:lpstr>
      <vt:lpstr>Thread хранит не аргументы функции-потока, а аргументы конструктора</vt:lpstr>
      <vt:lpstr>Где здесь неопределённое поведение?</vt:lpstr>
      <vt:lpstr>Устраняем UB</vt:lpstr>
      <vt:lpstr>Почему здесь не возникает UB?</vt:lpstr>
      <vt:lpstr>Передача параметра по значению</vt:lpstr>
      <vt:lpstr>Управление потоками</vt:lpstr>
      <vt:lpstr>Копировать нельзя переместить</vt:lpstr>
      <vt:lpstr>Возврат потока из функции</vt:lpstr>
      <vt:lpstr>Применяем многопоточность на практике</vt:lpstr>
      <vt:lpstr>Применяем многопоточность</vt:lpstr>
      <vt:lpstr>Параллельное суммирование элементов массива</vt:lpstr>
      <vt:lpstr>Вспомогательный функтор для аккумулирования значений</vt:lpstr>
      <vt:lpstr>PowerPoint Presentation</vt:lpstr>
      <vt:lpstr>Работа со стандартными потоками ввода-вывода</vt:lpstr>
      <vt:lpstr>Стандартные потоки и многопоточность</vt:lpstr>
      <vt:lpstr>Перемешивание данных при работе со стандартными потоками ввода-вывода</vt:lpstr>
      <vt:lpstr>Синхронизация вывода в поток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8</cp:revision>
  <dcterms:created xsi:type="dcterms:W3CDTF">2025-02-03T14:52:05Z</dcterms:created>
  <dcterms:modified xsi:type="dcterms:W3CDTF">2025-02-10T15:22:29Z</dcterms:modified>
</cp:coreProperties>
</file>